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20"/>
  </p:notesMasterIdLst>
  <p:sldIdLst>
    <p:sldId id="279" r:id="rId5"/>
    <p:sldId id="257" r:id="rId6"/>
    <p:sldId id="291" r:id="rId7"/>
    <p:sldId id="285" r:id="rId8"/>
    <p:sldId id="280" r:id="rId9"/>
    <p:sldId id="277" r:id="rId10"/>
    <p:sldId id="286" r:id="rId11"/>
    <p:sldId id="287" r:id="rId12"/>
    <p:sldId id="281" r:id="rId13"/>
    <p:sldId id="290" r:id="rId14"/>
    <p:sldId id="292" r:id="rId15"/>
    <p:sldId id="282" r:id="rId16"/>
    <p:sldId id="283" r:id="rId17"/>
    <p:sldId id="289" r:id="rId18"/>
    <p:sldId id="273" r:id="rId19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50F55-1C52-4685-A448-5934FF588699}" v="10" dt="2023-03-24T06:39:51.184"/>
    <p1510:client id="{0BD05302-046C-44BE-B1F6-876247091CA5}" v="69" dt="2023-03-24T05:43:41.570"/>
    <p1510:client id="{0FC563F8-7F75-4B4F-93B0-50FCF142B484}" v="380" dt="2023-03-24T06:58:59.814"/>
    <p1510:client id="{14193D64-5FF6-4173-BEE7-0BC9B89AD307}" v="2" dt="2023-03-24T06:40:21.102"/>
    <p1510:client id="{1537BF36-D55E-452E-979B-AFEE7C936738}" v="247" dt="2023-03-24T05:11:02.195"/>
    <p1510:client id="{28D94F2B-19EB-499B-8E84-293264F1BCA6}" v="20" dt="2023-03-24T06:23:07.260"/>
    <p1510:client id="{2CCE0898-6DB7-4758-8B01-A43C27F9B30C}" v="9" dt="2023-03-24T01:07:52.519"/>
    <p1510:client id="{75C2CCE6-FDB1-4B7C-A93B-561D5283627D}" v="19" dt="2023-03-24T06:58:24.850"/>
    <p1510:client id="{7D1F4DFE-828B-4664-A699-40A5608BC5EB}" v="287" dt="2023-03-24T06:53:25.863"/>
    <p1510:client id="{9642A87A-4D04-45B8-8E7E-B866051D5FD7}" v="9" dt="2023-03-24T01:35:06.602"/>
    <p1510:client id="{9BFB2DCD-B5C1-4FB5-8A1A-9481BBA5FEE6}" v="112" dt="2023-03-24T06:35:37.820"/>
    <p1510:client id="{AAA9D9FD-8FE1-4AF1-9186-71E6E243A3B0}" v="508" dt="2023-03-24T06:14:52.332"/>
    <p1510:client id="{AACB18F5-AAD1-4A07-B7CF-D8ED5B0012E7}" v="80" dt="2023-03-24T06:19:12.729"/>
    <p1510:client id="{B17E77D6-453E-4A44-A2F9-B62F87C6F32C}" v="71" dt="2023-03-24T06:57:50.362"/>
    <p1510:client id="{B369EACD-F73A-4882-8B6A-D4D04D33C920}" v="7" dt="2023-03-24T07:00:53.373"/>
    <p1510:client id="{B88CDE02-2F1B-4B44-AA37-ABC8B6E2B010}" v="20" dt="2023-03-24T06:58:10.984"/>
    <p1510:client id="{B8FB1294-0AE8-4E58-98FA-D226E6AADF94}" v="89" dt="2023-03-24T06:34:55.161"/>
    <p1510:client id="{BB212503-5708-4E3B-9451-8FF9DA84285C}" v="30" dt="2023-03-24T05:17:40.133"/>
    <p1510:client id="{C973A32A-C8F0-47BB-86F6-2D3B6ACB507F}" v="13" dt="2023-03-24T01:08:09.882"/>
    <p1510:client id="{C9CF8CB9-00B8-47B0-BBFD-6AAFAC3172B9}" v="569" dt="2023-03-24T06:55:43.035"/>
    <p1510:client id="{CED38939-F0AF-485A-97AA-B78C0F5D5B77}" v="196" dt="2023-03-24T06:59:20.895"/>
    <p1510:client id="{D54F5177-69FC-402F-AC03-F3D109E53B76}" v="12" dt="2023-03-24T05:44:53.056"/>
    <p1510:client id="{D7942FCE-C014-46A0-AC0E-600761303B33}" v="13" dt="2023-03-24T06:24:09.807"/>
    <p1510:client id="{F00A52AC-162E-41D1-99BD-76044ABDC296}" v="10" dt="2023-03-24T06:34:16.413"/>
    <p1510:client id="{FAEE316E-BE70-4817-AFA4-74F44464968D}" v="34" dt="2023-03-24T05:34:29.980"/>
  </p1510:revLst>
</p1510:revInfo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1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10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98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08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299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36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1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65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25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13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8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185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28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8792344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0" y="1111048"/>
            <a:ext cx="9906004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220" y="121885"/>
            <a:ext cx="1068038" cy="243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449614" y="6424935"/>
            <a:ext cx="9003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8839176" y="6503323"/>
            <a:ext cx="614036" cy="12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831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31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49612" y="6498004"/>
            <a:ext cx="288971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rgbClr val="59BDB9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>
              <a:solidFill>
                <a:srgbClr val="59BDB9"/>
              </a:solidFill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12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 descr="저성장&amp;#39;에 발목 잡힌 &amp;#39;한국 제조업&amp;#39;… &amp;#39;AI&amp;#39;와 사랑에 빠질 수 있을까 - 인더스트리뉴스"/>
          <p:cNvPicPr preferRelativeResize="0"/>
          <p:nvPr/>
        </p:nvPicPr>
        <p:blipFill rotWithShape="1">
          <a:blip r:embed="rId2">
            <a:alphaModFix amt="49000"/>
          </a:blip>
          <a:srcRect r="14660"/>
          <a:stretch/>
        </p:blipFill>
        <p:spPr>
          <a:xfrm>
            <a:off x="1" y="0"/>
            <a:ext cx="990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0" y="-1891"/>
            <a:ext cx="9906000" cy="6858000"/>
          </a:xfrm>
          <a:prstGeom prst="rect">
            <a:avLst/>
          </a:prstGeom>
          <a:solidFill>
            <a:srgbClr val="01BCB5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364" y="404872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397277" y="3492798"/>
            <a:ext cx="2227365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ko-KR" sz="16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ake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it possible</a:t>
            </a:r>
            <a:endParaRPr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326" y="2907768"/>
            <a:ext cx="1927553" cy="4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570046" y="6438029"/>
            <a:ext cx="877997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906001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1" y="0"/>
            <a:ext cx="437030" cy="6858000"/>
          </a:xfrm>
          <a:prstGeom prst="rect">
            <a:avLst/>
          </a:prstGeom>
          <a:solidFill>
            <a:srgbClr val="05686C"/>
          </a:solidFill>
          <a:ln>
            <a:noFill/>
          </a:ln>
        </p:spPr>
        <p:txBody>
          <a:bodyPr spcFirstLastPara="1" wrap="square" lIns="0" tIns="34975" rIns="0" bIns="34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18758" y="1189178"/>
            <a:ext cx="9468487" cy="17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8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5300" y="274320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967" algn="l" rtl="0">
              <a:lnSpc>
                <a:spcPct val="9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2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0042" algn="l" rtl="0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17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18758" y="2084172"/>
            <a:ext cx="9468487" cy="110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57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9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9903341" cy="6858000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528943" y="2371623"/>
            <a:ext cx="3601277" cy="1724205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20" name="object 9"/>
          <p:cNvSpPr/>
          <p:nvPr/>
        </p:nvSpPr>
        <p:spPr>
          <a:xfrm>
            <a:off x="5948759" y="1007405"/>
            <a:ext cx="3519739" cy="5207659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3427078" y="635929"/>
            <a:ext cx="1840499" cy="525024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3575542" y="635929"/>
            <a:ext cx="1542984" cy="43849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30738" y="803827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671796" y="1713866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174175" y="1848628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13686" y="4670350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269632" y="5839857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6878909" y="3749403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209349" y="2345720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1627540" y="6203975"/>
            <a:ext cx="156535" cy="3889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756028" y="648096"/>
            <a:ext cx="1295056" cy="1076298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683809"/>
            <a:ext cx="3425292" cy="1954254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0" y="2046010"/>
            <a:ext cx="953793" cy="299457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647732" y="2633110"/>
            <a:ext cx="3079165" cy="3575020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15007" y="4751573"/>
            <a:ext cx="932403" cy="1456454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13685" y="2584253"/>
            <a:ext cx="2122844" cy="9386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332053" y="833163"/>
            <a:ext cx="1375756" cy="368489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8109309" y="2728893"/>
            <a:ext cx="1794098" cy="1380074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062153" y="4893443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894420" y="5079963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193531" y="4967987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025798" y="5154511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324910" y="5042538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353953" y="5339972"/>
            <a:ext cx="834204" cy="507522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157176" y="5229059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275489" y="1877969"/>
            <a:ext cx="886706" cy="97226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1707342" y="5458934"/>
            <a:ext cx="694198" cy="740867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272389" y="3800185"/>
            <a:ext cx="4623400" cy="1586685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15002" y="4571122"/>
            <a:ext cx="615444" cy="165285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165009" y="1603229"/>
            <a:ext cx="4667434" cy="527880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1738652" y="1235874"/>
            <a:ext cx="197238" cy="139949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391630" y="4386963"/>
            <a:ext cx="172686" cy="176778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164855" y="4504337"/>
            <a:ext cx="1636835" cy="831513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8388425" y="1805538"/>
            <a:ext cx="175960" cy="144860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3790759" y="954412"/>
            <a:ext cx="197238" cy="140768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692665" y="1432771"/>
            <a:ext cx="192329" cy="164502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7822433" y="913081"/>
            <a:ext cx="98210" cy="82661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2058" y="3182410"/>
            <a:ext cx="3422530" cy="3188796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471067" y="2325284"/>
            <a:ext cx="3601277" cy="1724205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18" name="TextBox 17"/>
          <p:cNvSpPr txBox="1"/>
          <p:nvPr/>
        </p:nvSpPr>
        <p:spPr>
          <a:xfrm>
            <a:off x="1605065" y="2658808"/>
            <a:ext cx="339606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미니프로젝트 </a:t>
            </a:r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조별 발표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52" y="817669"/>
            <a:ext cx="1210199" cy="27751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D0979E-E38B-4919-8A06-F0048AA550BC}"/>
              </a:ext>
            </a:extLst>
          </p:cNvPr>
          <p:cNvSpPr/>
          <p:nvPr/>
        </p:nvSpPr>
        <p:spPr>
          <a:xfrm>
            <a:off x="2885922" y="4322076"/>
            <a:ext cx="2758271" cy="457200"/>
          </a:xfrm>
          <a:prstGeom prst="rect">
            <a:avLst/>
          </a:prstGeom>
          <a:noFill/>
          <a:ln w="19050">
            <a:solidFill>
              <a:srgbClr val="37B2A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>
                <a:ea typeface="맑은 고딕"/>
              </a:rPr>
              <a:t>AI 06</a:t>
            </a:r>
            <a:r>
              <a:rPr lang="ko-KR" altLang="en-US" sz="2000" b="1">
                <a:ea typeface="맑은 고딕"/>
              </a:rPr>
              <a:t>반 22조</a:t>
            </a:r>
          </a:p>
        </p:txBody>
      </p:sp>
    </p:spTree>
    <p:extLst>
      <p:ext uri="{BB962C8B-B14F-4D97-AF65-F5344CB8AC3E}">
        <p14:creationId xmlns:p14="http://schemas.microsoft.com/office/powerpoint/2010/main" val="76129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Validation</a:t>
            </a:r>
            <a:endParaRPr lang="en-US" altLang="ko-KR">
              <a:ea typeface="HY신명조"/>
            </a:endParaRPr>
          </a:p>
        </p:txBody>
      </p:sp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F583D8E-1F00-45E5-3FC7-B1133AD2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63" y="2344326"/>
            <a:ext cx="7336687" cy="36586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12DDF3-E3DC-6AC1-BC48-BE22BF4CB02C}"/>
              </a:ext>
            </a:extLst>
          </p:cNvPr>
          <p:cNvSpPr txBox="1"/>
          <p:nvPr/>
        </p:nvSpPr>
        <p:spPr>
          <a:xfrm>
            <a:off x="1410723" y="1824717"/>
            <a:ext cx="17385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학습이 진행될수록 성능이 개선됨!!</a:t>
            </a:r>
            <a:endParaRPr lang="ko-KR"/>
          </a:p>
        </p:txBody>
      </p:sp>
      <p:pic>
        <p:nvPicPr>
          <p:cNvPr id="18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35AEA901-9C0F-9414-881E-C5145A88C0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69" b="1274"/>
          <a:stretch/>
        </p:blipFill>
        <p:spPr>
          <a:xfrm>
            <a:off x="482312" y="1649349"/>
            <a:ext cx="519535" cy="943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77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Validation</a:t>
            </a:r>
            <a:endParaRPr lang="en-US" altLang="ko-KR">
              <a:ea typeface="HY신명조"/>
            </a:endParaRPr>
          </a:p>
        </p:txBody>
      </p:sp>
      <p:pic>
        <p:nvPicPr>
          <p:cNvPr id="6" name="그림 6" descr="텍스트, 여러, 여러 가지이(가) 표시된 사진&#10;&#10;자동 생성된 설명">
            <a:extLst>
              <a:ext uri="{FF2B5EF4-FFF2-40B4-BE49-F238E27FC236}">
                <a16:creationId xmlns:a16="http://schemas.microsoft.com/office/drawing/2014/main" id="{E8833ABC-F234-3353-3DB1-729D61DA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9" y="1535252"/>
            <a:ext cx="2178463" cy="2179362"/>
          </a:xfrm>
          <a:prstGeom prst="rect">
            <a:avLst/>
          </a:prstGeom>
        </p:spPr>
      </p:pic>
      <p:pic>
        <p:nvPicPr>
          <p:cNvPr id="7" name="그림 7" descr="텍스트, 여러, 스크린샷, 여러 가지이(가) 표시된 사진&#10;&#10;자동 생성된 설명">
            <a:extLst>
              <a:ext uri="{FF2B5EF4-FFF2-40B4-BE49-F238E27FC236}">
                <a16:creationId xmlns:a16="http://schemas.microsoft.com/office/drawing/2014/main" id="{77E0EEEE-1F97-A65D-969E-29B857D2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1" y="4101815"/>
            <a:ext cx="3826399" cy="2184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27290-3FF8-4FF8-5A6D-5CBF196F8E10}"/>
              </a:ext>
            </a:extLst>
          </p:cNvPr>
          <p:cNvSpPr txBox="1"/>
          <p:nvPr/>
        </p:nvSpPr>
        <p:spPr>
          <a:xfrm>
            <a:off x="576014" y="1154420"/>
            <a:ext cx="5754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/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1D77-5914-B3BF-F801-8CBE6DDE2217}"/>
              </a:ext>
            </a:extLst>
          </p:cNvPr>
          <p:cNvSpPr txBox="1"/>
          <p:nvPr/>
        </p:nvSpPr>
        <p:spPr>
          <a:xfrm>
            <a:off x="343081" y="3797092"/>
            <a:ext cx="5754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/>
              <a:t>valid</a:t>
            </a:r>
            <a:endParaRPr lang="ko-KR" err="1"/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D8538B2-70B0-280D-2063-F8C31515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634" y="1774472"/>
            <a:ext cx="2729817" cy="1403030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52546D9-2E43-A80D-583D-88D635D9D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544" y="1732845"/>
            <a:ext cx="2742069" cy="1455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1561E2-962D-0ECF-3A1D-4F61E16148F2}"/>
              </a:ext>
            </a:extLst>
          </p:cNvPr>
          <p:cNvSpPr txBox="1"/>
          <p:nvPr/>
        </p:nvSpPr>
        <p:spPr>
          <a:xfrm>
            <a:off x="4086201" y="1288057"/>
            <a:ext cx="36915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가장 성능이 우수한 모델 사용하여 detect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B8C06-2BDF-B255-1588-42BCEF3D4804}"/>
              </a:ext>
            </a:extLst>
          </p:cNvPr>
          <p:cNvSpPr/>
          <p:nvPr/>
        </p:nvSpPr>
        <p:spPr>
          <a:xfrm>
            <a:off x="3471344" y="1634914"/>
            <a:ext cx="668111" cy="1961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rgbClr val="000000"/>
                </a:solidFill>
                <a:ea typeface="맑은 고딕"/>
                <a:cs typeface="Arial"/>
              </a:rPr>
              <a:t>1000 0.98</a:t>
            </a:r>
            <a:endParaRPr lang="ko-KR" altLang="en-US" sz="800" b="1">
              <a:solidFill>
                <a:srgbClr val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CC2439-FAC7-C629-10E0-F32618D61CD4}"/>
              </a:ext>
            </a:extLst>
          </p:cNvPr>
          <p:cNvSpPr/>
          <p:nvPr/>
        </p:nvSpPr>
        <p:spPr>
          <a:xfrm>
            <a:off x="6524202" y="1702329"/>
            <a:ext cx="668111" cy="1961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b="1">
                <a:solidFill>
                  <a:srgbClr val="000000"/>
                </a:solidFill>
                <a:ea typeface="맑은 고딕"/>
                <a:cs typeface="Arial"/>
              </a:rPr>
              <a:t>1000 0.88</a:t>
            </a:r>
            <a:endParaRPr lang="ko-KR" altLang="en-US" sz="800" b="1">
              <a:solidFill>
                <a:srgbClr val="000000"/>
              </a:solidFill>
            </a:endParaRPr>
          </a:p>
        </p:txBody>
      </p:sp>
      <p:pic>
        <p:nvPicPr>
          <p:cNvPr id="13" name="그림 1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A5FDBF1B-BCC7-1723-1D59-75805CD33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19796" y="3026851"/>
            <a:ext cx="2049814" cy="28452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8FFFE9-C144-3645-09A3-6FF25272C77A}"/>
              </a:ext>
            </a:extLst>
          </p:cNvPr>
          <p:cNvSpPr/>
          <p:nvPr/>
        </p:nvSpPr>
        <p:spPr>
          <a:xfrm>
            <a:off x="6523805" y="3326431"/>
            <a:ext cx="668111" cy="1961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b="1" err="1">
                <a:solidFill>
                  <a:srgbClr val="000000"/>
                </a:solidFill>
                <a:ea typeface="맑은 고딕"/>
                <a:cs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796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Validation</a:t>
            </a:r>
            <a:endParaRPr lang="en-US" altLang="ko-KR">
              <a:ea typeface="HY신명조"/>
            </a:endParaRPr>
          </a:p>
        </p:txBody>
      </p:sp>
      <p:pic>
        <p:nvPicPr>
          <p:cNvPr id="3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DF10133C-DBA0-C4C4-43B9-F2F4948F8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5" r="62047" b="637"/>
          <a:stretch/>
        </p:blipFill>
        <p:spPr>
          <a:xfrm>
            <a:off x="497082" y="1300948"/>
            <a:ext cx="535365" cy="949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79C09D-021D-321F-E961-A1D13985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84" y="1120087"/>
            <a:ext cx="5081797" cy="3140852"/>
          </a:xfrm>
          <a:prstGeom prst="rect">
            <a:avLst/>
          </a:prstGeom>
        </p:spPr>
      </p:pic>
      <p:pic>
        <p:nvPicPr>
          <p:cNvPr id="5" name="그림 5" descr="텍스트, 달력이(가) 표시된 사진&#10;&#10;자동 생성된 설명">
            <a:extLst>
              <a:ext uri="{FF2B5EF4-FFF2-40B4-BE49-F238E27FC236}">
                <a16:creationId xmlns:a16="http://schemas.microsoft.com/office/drawing/2014/main" id="{DA097221-3FA0-66A0-B34E-4DE670E9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268" y="4270618"/>
            <a:ext cx="5123370" cy="238239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E9BC97-8639-98B9-6FC0-CC1F62D156E2}"/>
              </a:ext>
            </a:extLst>
          </p:cNvPr>
          <p:cNvSpPr/>
          <p:nvPr/>
        </p:nvSpPr>
        <p:spPr>
          <a:xfrm>
            <a:off x="6365391" y="4469799"/>
            <a:ext cx="460331" cy="2536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AEAAD6-3BD0-05A2-E6E9-4F47C0304E94}"/>
              </a:ext>
            </a:extLst>
          </p:cNvPr>
          <p:cNvSpPr/>
          <p:nvPr/>
        </p:nvSpPr>
        <p:spPr>
          <a:xfrm>
            <a:off x="6368863" y="1416579"/>
            <a:ext cx="460331" cy="2536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9849660F-3D8A-EFE6-86D8-A1421F6B96EF}"/>
              </a:ext>
            </a:extLst>
          </p:cNvPr>
          <p:cNvSpPr/>
          <p:nvPr/>
        </p:nvSpPr>
        <p:spPr>
          <a:xfrm>
            <a:off x="2930941" y="3555363"/>
            <a:ext cx="1737986" cy="1277654"/>
          </a:xfrm>
          <a:prstGeom prst="lef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E0437-2427-9C95-EE70-9DC295E8BE63}"/>
              </a:ext>
            </a:extLst>
          </p:cNvPr>
          <p:cNvSpPr txBox="1"/>
          <p:nvPr/>
        </p:nvSpPr>
        <p:spPr>
          <a:xfrm>
            <a:off x="501532" y="394055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학습이 진행될수록 성능이 개선됨을 확인할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194985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Validation</a:t>
            </a:r>
            <a:endParaRPr lang="en-US" altLang="ko-KR">
              <a:ea typeface="HY신명조" panose="02030600000101010101" pitchFamily="18" charset="-127"/>
            </a:endParaRPr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55102C8A-24A8-6584-F695-BA2F10485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98" r="38753" b="637"/>
          <a:stretch/>
        </p:blipFill>
        <p:spPr>
          <a:xfrm>
            <a:off x="431838" y="1325398"/>
            <a:ext cx="605101" cy="949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2" descr="텍스트, 달력이(가) 표시된 사진&#10;&#10;자동 생성된 설명">
            <a:extLst>
              <a:ext uri="{FF2B5EF4-FFF2-40B4-BE49-F238E27FC236}">
                <a16:creationId xmlns:a16="http://schemas.microsoft.com/office/drawing/2014/main" id="{50858B26-1D58-F08A-59A7-0934B7B8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25" y="1141560"/>
            <a:ext cx="6995230" cy="324085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EA5E19-0949-7424-2B25-7C513A11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725" y="3428872"/>
            <a:ext cx="6995231" cy="3062869"/>
          </a:xfrm>
          <a:prstGeom prst="rect">
            <a:avLst/>
          </a:prstGeom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77467DBB-1AD1-EC5D-8C95-5F22DEB73F64}"/>
              </a:ext>
            </a:extLst>
          </p:cNvPr>
          <p:cNvSpPr/>
          <p:nvPr/>
        </p:nvSpPr>
        <p:spPr>
          <a:xfrm>
            <a:off x="2010762" y="3057454"/>
            <a:ext cx="1418741" cy="995819"/>
          </a:xfrm>
          <a:prstGeom prst="lef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71DF75-78CC-1231-92C5-C63843603655}"/>
              </a:ext>
            </a:extLst>
          </p:cNvPr>
          <p:cNvSpPr/>
          <p:nvPr/>
        </p:nvSpPr>
        <p:spPr>
          <a:xfrm>
            <a:off x="5745679" y="4629506"/>
            <a:ext cx="460331" cy="2536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A56862-C48C-BF9D-FA50-A27CCF9733DE}"/>
              </a:ext>
            </a:extLst>
          </p:cNvPr>
          <p:cNvSpPr/>
          <p:nvPr/>
        </p:nvSpPr>
        <p:spPr>
          <a:xfrm>
            <a:off x="5786709" y="1322634"/>
            <a:ext cx="460331" cy="2536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97DE-73AC-A7C0-80CA-A3FD95CDFE07}"/>
              </a:ext>
            </a:extLst>
          </p:cNvPr>
          <p:cNvSpPr txBox="1"/>
          <p:nvPr/>
        </p:nvSpPr>
        <p:spPr>
          <a:xfrm>
            <a:off x="332519" y="3301730"/>
            <a:ext cx="17385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학습이 진행될수록 성능이 개선됨!!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7169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Detection</a:t>
            </a:r>
            <a:endParaRPr lang="ko-KR" altLang="en-US">
              <a:ea typeface="HY신명조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C1674DE-E4D1-9F34-EA1F-8BB8ED39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036" y="2021281"/>
            <a:ext cx="2460068" cy="1584757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95E7FD32-F97D-7B91-3FAA-A3ACB112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97" y="4081920"/>
            <a:ext cx="2535184" cy="1897694"/>
          </a:xfrm>
          <a:prstGeom prst="rect">
            <a:avLst/>
          </a:prstGeom>
        </p:spPr>
      </p:pic>
      <p:sp>
        <p:nvSpPr>
          <p:cNvPr id="6" name="Google Shape;184;p26">
            <a:extLst>
              <a:ext uri="{FF2B5EF4-FFF2-40B4-BE49-F238E27FC236}">
                <a16:creationId xmlns:a16="http://schemas.microsoft.com/office/drawing/2014/main" id="{D726027D-CEA5-18E3-AAD3-A8E29D82C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7637" y="1498161"/>
            <a:ext cx="1782469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260" lvl="1" indent="-177165">
              <a:lnSpc>
                <a:spcPct val="100000"/>
              </a:lnSpc>
            </a:pPr>
            <a:r>
              <a:rPr lang="ko-KR" altLang="en-US" err="1">
                <a:latin typeface="HY신명조"/>
                <a:ea typeface="HY신명조"/>
              </a:rPr>
              <a:t>Yolo</a:t>
            </a:r>
            <a:r>
              <a:rPr lang="ko-KR" altLang="en-US">
                <a:latin typeface="HY신명조"/>
                <a:ea typeface="HY신명조"/>
              </a:rPr>
              <a:t> v5n</a:t>
            </a:r>
            <a:endParaRPr lang="en-US" altLang="ko-KR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Google Shape;184;p26">
            <a:extLst>
              <a:ext uri="{FF2B5EF4-FFF2-40B4-BE49-F238E27FC236}">
                <a16:creationId xmlns:a16="http://schemas.microsoft.com/office/drawing/2014/main" id="{2ADEFE7B-1915-3DF7-2283-D1D6283ED257}"/>
              </a:ext>
            </a:extLst>
          </p:cNvPr>
          <p:cNvSpPr txBox="1">
            <a:spLocks/>
          </p:cNvSpPr>
          <p:nvPr/>
        </p:nvSpPr>
        <p:spPr>
          <a:xfrm>
            <a:off x="4064128" y="1509576"/>
            <a:ext cx="1782469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29260" lvl="1" indent="-177165">
              <a:lnSpc>
                <a:spcPct val="100000"/>
              </a:lnSpc>
            </a:pPr>
            <a:r>
              <a:rPr lang="ko-KR" altLang="en-US" err="1">
                <a:latin typeface="HY신명조"/>
                <a:ea typeface="HY신명조"/>
              </a:rPr>
              <a:t>Yolo</a:t>
            </a:r>
            <a:r>
              <a:rPr lang="ko-KR" altLang="en-US">
                <a:latin typeface="HY신명조"/>
                <a:ea typeface="HY신명조"/>
              </a:rPr>
              <a:t> v5s</a:t>
            </a:r>
            <a:endParaRPr lang="en-US" altLang="ko-KR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0" name="Google Shape;184;p26">
            <a:extLst>
              <a:ext uri="{FF2B5EF4-FFF2-40B4-BE49-F238E27FC236}">
                <a16:creationId xmlns:a16="http://schemas.microsoft.com/office/drawing/2014/main" id="{F43366BD-EBBA-B776-FFEC-8D998190722A}"/>
              </a:ext>
            </a:extLst>
          </p:cNvPr>
          <p:cNvSpPr txBox="1">
            <a:spLocks/>
          </p:cNvSpPr>
          <p:nvPr/>
        </p:nvSpPr>
        <p:spPr>
          <a:xfrm>
            <a:off x="7209399" y="1495708"/>
            <a:ext cx="1782469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29260" lvl="1" indent="-177165">
              <a:lnSpc>
                <a:spcPct val="100000"/>
              </a:lnSpc>
            </a:pPr>
            <a:r>
              <a:rPr lang="ko-KR" altLang="en-US" err="1">
                <a:latin typeface="HY신명조"/>
                <a:ea typeface="HY신명조"/>
              </a:rPr>
              <a:t>Yolo</a:t>
            </a:r>
            <a:r>
              <a:rPr lang="ko-KR" altLang="en-US">
                <a:latin typeface="HY신명조"/>
                <a:ea typeface="HY신명조"/>
              </a:rPr>
              <a:t> v5m</a:t>
            </a:r>
            <a:endParaRPr lang="en-US" altLang="ko-KR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5ABE4F-4022-7EBC-E052-4503D9301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39" y="2021280"/>
            <a:ext cx="2460068" cy="1584757"/>
          </a:xfrm>
          <a:prstGeom prst="rect">
            <a:avLst/>
          </a:prstGeom>
        </p:spPr>
      </p:pic>
      <p:pic>
        <p:nvPicPr>
          <p:cNvPr id="3" name="그림 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7537CC7-E27E-9E2A-3478-F652299FE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40" y="4081919"/>
            <a:ext cx="2535185" cy="1888299"/>
          </a:xfrm>
          <a:prstGeom prst="rect">
            <a:avLst/>
          </a:prstGeom>
        </p:spPr>
      </p:pic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D8683F-9021-8FCE-485E-16053E2AB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52" y="4081918"/>
            <a:ext cx="2741755" cy="1897694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15DF823-F832-4EBE-8B35-35162ED1B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968" y="2021281"/>
            <a:ext cx="2497627" cy="15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994237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/>
                <a:ea typeface="HY신명조"/>
              </a:rPr>
              <a:t>Data</a:t>
            </a:r>
            <a:r>
              <a:rPr lang="ko-KR" altLang="en-US">
                <a:latin typeface="HY신명조"/>
                <a:ea typeface="HY신명조"/>
              </a:rPr>
              <a:t> </a:t>
            </a:r>
            <a:r>
              <a:rPr lang="en-US" altLang="ko-KR">
                <a:latin typeface="HY신명조"/>
                <a:ea typeface="HY신명조"/>
              </a:rPr>
              <a:t>Preprocessing</a:t>
            </a:r>
            <a:endParaRPr lang="en-US">
              <a:ea typeface="HY신명조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4787CD-0BE7-34E5-E441-EED5F2F11572}"/>
              </a:ext>
            </a:extLst>
          </p:cNvPr>
          <p:cNvSpPr/>
          <p:nvPr/>
        </p:nvSpPr>
        <p:spPr>
          <a:xfrm>
            <a:off x="521460" y="1705472"/>
            <a:ext cx="7378608" cy="1782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5209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en-US" altLang="ko-KR" sz="2000">
                <a:latin typeface="HY신명조"/>
                <a:ea typeface="HY신명조"/>
              </a:rPr>
              <a:t> </a:t>
            </a:r>
            <a:r>
              <a:rPr lang="ko-KR" altLang="en-US" sz="2000" b="1">
                <a:ea typeface="HY신명조"/>
              </a:rPr>
              <a:t>첫번째 방법. </a:t>
            </a:r>
            <a:r>
              <a:rPr lang="en-US" altLang="ko-KR" sz="2000" b="1">
                <a:ea typeface="HY신명조"/>
              </a:rPr>
              <a:t>Training</a:t>
            </a:r>
            <a:r>
              <a:rPr lang="ko-KR" altLang="en-US" sz="2000" b="1">
                <a:ea typeface="HY신명조"/>
              </a:rPr>
              <a:t> </a:t>
            </a:r>
            <a:r>
              <a:rPr lang="en-US" altLang="ko-KR" sz="2000" b="1" err="1">
                <a:ea typeface="HY신명조"/>
              </a:rPr>
              <a:t>set과</a:t>
            </a:r>
            <a:r>
              <a:rPr lang="ko-KR" altLang="en-US" sz="2000" b="1">
                <a:ea typeface="HY신명조"/>
              </a:rPr>
              <a:t> </a:t>
            </a:r>
            <a:r>
              <a:rPr lang="en-US" altLang="ko-KR" sz="2000" b="1">
                <a:ea typeface="HY신명조"/>
              </a:rPr>
              <a:t>Validation</a:t>
            </a:r>
            <a:r>
              <a:rPr lang="ko-KR" altLang="en-US" sz="2000" b="1">
                <a:ea typeface="HY신명조"/>
              </a:rPr>
              <a:t> </a:t>
            </a:r>
            <a:r>
              <a:rPr lang="en-US" altLang="ko-KR" sz="2000" b="1" err="1">
                <a:ea typeface="HY신명조"/>
              </a:rPr>
              <a:t>set을</a:t>
            </a:r>
            <a:r>
              <a:rPr lang="ko-KR" altLang="en-US" sz="2000" b="1">
                <a:ea typeface="HY신명조"/>
              </a:rPr>
              <a:t> 분리</a:t>
            </a:r>
          </a:p>
          <a:p>
            <a:pPr marL="285750" lvl="8" indent="-285750">
              <a:lnSpc>
                <a:spcPct val="90000"/>
              </a:lnSpc>
              <a:buSzPts val="2167"/>
              <a:buFont typeface="Arial"/>
              <a:buChar char="•"/>
            </a:pPr>
            <a:endParaRPr lang="ko-KR" altLang="en-US" sz="1800" b="1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r>
              <a:rPr lang="ko-KR" altLang="en-US" sz="1800" err="1">
                <a:ea typeface="HY신명조"/>
              </a:rPr>
              <a:t>Train_test_split을</a:t>
            </a:r>
            <a:r>
              <a:rPr lang="ko-KR" altLang="en-US" sz="1800">
                <a:ea typeface="HY신명조"/>
              </a:rPr>
              <a:t> 사용해서 </a:t>
            </a:r>
            <a:r>
              <a:rPr lang="ko-KR" altLang="en-US" sz="1800" b="1">
                <a:ea typeface="HY신명조"/>
              </a:rPr>
              <a:t>각 화폐 단위</a:t>
            </a:r>
            <a:r>
              <a:rPr lang="ko-KR" altLang="en-US" sz="1800">
                <a:ea typeface="HY신명조"/>
              </a:rPr>
              <a:t>가 </a:t>
            </a:r>
            <a:r>
              <a:rPr lang="ko-KR" altLang="en-US" sz="1800" b="1">
                <a:ea typeface="HY신명조"/>
              </a:rPr>
              <a:t>8:2</a:t>
            </a:r>
            <a:r>
              <a:rPr lang="ko-KR" altLang="en-US" sz="1800">
                <a:ea typeface="HY신명조"/>
              </a:rPr>
              <a:t>로 분리</a:t>
            </a: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lvl="1">
              <a:lnSpc>
                <a:spcPct val="90000"/>
              </a:lnSpc>
              <a:buSzPts val="2167"/>
            </a:pPr>
            <a:r>
              <a:rPr lang="ko-KR" altLang="en-US">
                <a:ea typeface="HY신명조"/>
              </a:rPr>
              <a:t>    </a:t>
            </a:r>
          </a:p>
          <a:p>
            <a:pPr marL="252095" lvl="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endParaRPr lang="en-US" altLang="ko-KR">
              <a:ea typeface="HY신명조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A1C3DB-C6BD-D95B-68C9-4D7563E1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9" y="2889011"/>
            <a:ext cx="2037277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994237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/>
                <a:ea typeface="HY신명조"/>
              </a:rPr>
              <a:t>Data</a:t>
            </a:r>
            <a:r>
              <a:rPr lang="ko-KR" altLang="en-US">
                <a:latin typeface="HY신명조"/>
                <a:ea typeface="HY신명조"/>
              </a:rPr>
              <a:t> </a:t>
            </a:r>
            <a:r>
              <a:rPr lang="en-US" altLang="ko-KR">
                <a:latin typeface="HY신명조"/>
                <a:ea typeface="HY신명조"/>
              </a:rPr>
              <a:t>Preprocessing</a:t>
            </a:r>
            <a:endParaRPr lang="en-US">
              <a:ea typeface="HY신명조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4787CD-0BE7-34E5-E441-EED5F2F11572}"/>
              </a:ext>
            </a:extLst>
          </p:cNvPr>
          <p:cNvSpPr/>
          <p:nvPr/>
        </p:nvSpPr>
        <p:spPr>
          <a:xfrm>
            <a:off x="521460" y="1705472"/>
            <a:ext cx="7378608" cy="1782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5209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en-US" altLang="ko-KR" sz="2000">
                <a:latin typeface="HY신명조"/>
                <a:ea typeface="HY신명조"/>
              </a:rPr>
              <a:t> </a:t>
            </a:r>
            <a:r>
              <a:rPr lang="ko-KR" altLang="en-US" sz="2000" b="1">
                <a:ea typeface="HY신명조"/>
              </a:rPr>
              <a:t>두번째 방법. </a:t>
            </a:r>
            <a:r>
              <a:rPr lang="en-US" altLang="ko-KR" sz="2000" b="1" err="1">
                <a:ea typeface="HY신명조"/>
              </a:rPr>
              <a:t>Train에</a:t>
            </a:r>
            <a:r>
              <a:rPr lang="en-US" altLang="ko-KR" sz="2000" b="1">
                <a:ea typeface="HY신명조"/>
              </a:rPr>
              <a:t> </a:t>
            </a:r>
            <a:r>
              <a:rPr lang="en-US" altLang="ko-KR" sz="2000" b="1" err="1">
                <a:ea typeface="HY신명조"/>
              </a:rPr>
              <a:t>몰아넣고</a:t>
            </a:r>
            <a:r>
              <a:rPr lang="en-US" altLang="ko-KR" sz="2000" b="1">
                <a:ea typeface="HY신명조"/>
              </a:rPr>
              <a:t> </a:t>
            </a:r>
            <a:r>
              <a:rPr lang="en-US" altLang="ko-KR" sz="2000" b="1" err="1">
                <a:ea typeface="HY신명조"/>
              </a:rPr>
              <a:t>tran</a:t>
            </a:r>
            <a:r>
              <a:rPr lang="en-US" altLang="ko-KR" sz="2000" b="1">
                <a:ea typeface="HY신명조"/>
              </a:rPr>
              <a:t> set, valid set </a:t>
            </a:r>
            <a:r>
              <a:rPr lang="en-US" altLang="ko-KR" sz="2000" b="1" err="1">
                <a:ea typeface="HY신명조"/>
              </a:rPr>
              <a:t>분리</a:t>
            </a:r>
            <a:endParaRPr lang="ko-KR" altLang="en-US" sz="2000" b="1" err="1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Font typeface="Arial"/>
              <a:buChar char="•"/>
            </a:pPr>
            <a:endParaRPr lang="ko-KR" altLang="en-US" sz="1800" b="1">
              <a:ea typeface="HY신명조"/>
            </a:endParaRPr>
          </a:p>
          <a:p>
            <a:pPr lvl="8">
              <a:lnSpc>
                <a:spcPct val="90000"/>
              </a:lnSpc>
              <a:buSzPts val="2167"/>
            </a:pPr>
            <a:endParaRPr lang="ko-KR" altLang="en-US" sz="1800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lvl="1">
              <a:lnSpc>
                <a:spcPct val="90000"/>
              </a:lnSpc>
              <a:buSzPts val="2167"/>
            </a:pPr>
            <a:r>
              <a:rPr lang="ko-KR" altLang="en-US">
                <a:ea typeface="HY신명조"/>
              </a:rPr>
              <a:t>    </a:t>
            </a:r>
          </a:p>
          <a:p>
            <a:pPr marL="252095" lvl="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endParaRPr lang="en-US" altLang="ko-KR">
              <a:ea typeface="HY신명조"/>
            </a:endParaRP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EEE137-5ECF-BD41-9A5A-965B4195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1" y="2126435"/>
            <a:ext cx="5370835" cy="2426634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B901C11E-BEC3-B823-8336-11FAFE80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1" y="4621103"/>
            <a:ext cx="5370835" cy="48112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24318B8-9DC5-43AA-74F1-6CC694031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11" y="5226559"/>
            <a:ext cx="5370836" cy="71696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C50C9F-774C-177A-4B87-62B6C9B9A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505" y="4088744"/>
            <a:ext cx="3953009" cy="935196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33AC6E2-661B-0BFF-9A1F-BF19736D9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714" y="5097787"/>
            <a:ext cx="4328593" cy="5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994237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/>
                <a:ea typeface="HY신명조"/>
              </a:rPr>
              <a:t>Data</a:t>
            </a:r>
            <a:r>
              <a:rPr lang="ko-KR" altLang="en-US">
                <a:latin typeface="HY신명조"/>
                <a:ea typeface="HY신명조"/>
              </a:rPr>
              <a:t> </a:t>
            </a:r>
            <a:r>
              <a:rPr lang="en-US" altLang="ko-KR">
                <a:latin typeface="HY신명조"/>
                <a:ea typeface="HY신명조"/>
              </a:rPr>
              <a:t>Preprocessing</a:t>
            </a:r>
            <a:endParaRPr lang="en-US">
              <a:ea typeface="HY신명조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BF0367-0227-4C6F-89CF-731111905AB7}"/>
              </a:ext>
            </a:extLst>
          </p:cNvPr>
          <p:cNvSpPr/>
          <p:nvPr/>
        </p:nvSpPr>
        <p:spPr>
          <a:xfrm>
            <a:off x="432620" y="1277570"/>
            <a:ext cx="1946046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indent="-204470">
              <a:spcBef>
                <a:spcPts val="500"/>
              </a:spcBef>
              <a:buSzPts val="1800"/>
              <a:buChar char="▪"/>
            </a:pPr>
            <a:r>
              <a:rPr lang="ko-KR" altLang="en-US" err="1"/>
              <a:t>Json</a:t>
            </a:r>
            <a:r>
              <a:rPr lang="ko-KR" altLang="en-US"/>
              <a:t> 파일에서 파싱</a:t>
            </a:r>
          </a:p>
        </p:txBody>
      </p:sp>
      <p:pic>
        <p:nvPicPr>
          <p:cNvPr id="4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FF6337-25C1-64E1-BC4F-47C2B3E9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48" y="1240077"/>
            <a:ext cx="3210871" cy="50824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3494D2-E038-0331-C09B-66DC7E495351}"/>
              </a:ext>
            </a:extLst>
          </p:cNvPr>
          <p:cNvSpPr/>
          <p:nvPr/>
        </p:nvSpPr>
        <p:spPr>
          <a:xfrm>
            <a:off x="6825203" y="2354940"/>
            <a:ext cx="1691013" cy="117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B418BC-DDEF-DEF7-5564-628739AA2DAB}"/>
              </a:ext>
            </a:extLst>
          </p:cNvPr>
          <p:cNvSpPr/>
          <p:nvPr/>
        </p:nvSpPr>
        <p:spPr>
          <a:xfrm>
            <a:off x="6368783" y="5605443"/>
            <a:ext cx="2151102" cy="187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5A3A4FC-4A8E-FAE6-8CFD-8C9577A5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89" y="1877563"/>
            <a:ext cx="5755808" cy="244525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057961-877E-B23F-E35E-55490EF41EB6}"/>
              </a:ext>
            </a:extLst>
          </p:cNvPr>
          <p:cNvCxnSpPr/>
          <p:nvPr/>
        </p:nvCxnSpPr>
        <p:spPr>
          <a:xfrm flipH="1" flipV="1">
            <a:off x="5588601" y="2974931"/>
            <a:ext cx="1151307" cy="1565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E2C524-1ECD-7B04-642A-D80C99DFCBA0}"/>
              </a:ext>
            </a:extLst>
          </p:cNvPr>
          <p:cNvCxnSpPr>
            <a:cxnSpLocks/>
          </p:cNvCxnSpPr>
          <p:nvPr/>
        </p:nvCxnSpPr>
        <p:spPr>
          <a:xfrm flipH="1" flipV="1">
            <a:off x="5075193" y="5652369"/>
            <a:ext cx="1151307" cy="1565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6729FD-CC03-26B9-B651-1E5670E479EB}"/>
              </a:ext>
            </a:extLst>
          </p:cNvPr>
          <p:cNvSpPr txBox="1"/>
          <p:nvPr/>
        </p:nvSpPr>
        <p:spPr>
          <a:xfrm>
            <a:off x="1290344" y="5492663"/>
            <a:ext cx="37760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“imagePath”</a:t>
            </a:r>
            <a:r>
              <a:rPr lang="ko-KR" altLang="en-US"/>
              <a:t>에서</a:t>
            </a:r>
            <a:r>
              <a:rPr lang="en-US" altLang="ko-KR"/>
              <a:t> </a:t>
            </a:r>
            <a:r>
              <a:rPr lang="ko-KR" altLang="en-US"/>
              <a:t>정보를</a:t>
            </a:r>
            <a:r>
              <a:rPr lang="en-US" altLang="ko-KR"/>
              <a:t> </a:t>
            </a:r>
            <a:r>
              <a:rPr lang="ko-KR" altLang="en-US"/>
              <a:t>추출해서</a:t>
            </a:r>
            <a:r>
              <a:rPr lang="en-US" altLang="ko-KR"/>
              <a:t> labeling</a:t>
            </a:r>
          </a:p>
        </p:txBody>
      </p:sp>
    </p:spTree>
    <p:extLst>
      <p:ext uri="{BB962C8B-B14F-4D97-AF65-F5344CB8AC3E}">
        <p14:creationId xmlns:p14="http://schemas.microsoft.com/office/powerpoint/2010/main" val="201759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761875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 panose="02030600000101010101" pitchFamily="18" charset="-127"/>
                <a:ea typeface="HY신명조" panose="02030600000101010101" pitchFamily="18" charset="-127"/>
              </a:rPr>
              <a:t>Data</a:t>
            </a:r>
            <a:r>
              <a:rPr lang="ko-KR" altLang="en-US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>
                <a:latin typeface="HY신명조" panose="02030600000101010101" pitchFamily="18" charset="-127"/>
                <a:ea typeface="HY신명조" panose="02030600000101010101" pitchFamily="18" charset="-127"/>
              </a:rPr>
              <a:t>Preprocessing</a:t>
            </a:r>
            <a:endParaRPr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2C170-40B7-5843-ED51-7D6E2FA63AFB}"/>
              </a:ext>
            </a:extLst>
          </p:cNvPr>
          <p:cNvSpPr txBox="1"/>
          <p:nvPr/>
        </p:nvSpPr>
        <p:spPr>
          <a:xfrm>
            <a:off x="435893" y="2242159"/>
            <a:ext cx="574786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path: /content/Dataset/  # dataset root </a:t>
            </a:r>
            <a:r>
              <a:rPr lang="en-US" altLang="ko-KR" err="1"/>
              <a:t>dir</a:t>
            </a:r>
          </a:p>
          <a:p>
            <a:r>
              <a:rPr lang="en-US" altLang="ko-KR"/>
              <a:t>train: images/train</a:t>
            </a:r>
          </a:p>
          <a:p>
            <a:r>
              <a:rPr lang="en-US" altLang="ko-KR" err="1"/>
              <a:t>val</a:t>
            </a:r>
            <a:r>
              <a:rPr lang="en-US" altLang="ko-KR"/>
              <a:t>: images/</a:t>
            </a:r>
            <a:r>
              <a:rPr lang="en-US" altLang="ko-KR" err="1"/>
              <a:t>val</a:t>
            </a:r>
          </a:p>
          <a:p>
            <a:r>
              <a:rPr lang="en-US" altLang="ko-KR"/>
              <a:t>test:  # test images (optional)</a:t>
            </a:r>
          </a:p>
          <a:p>
            <a:endParaRPr lang="en-US" altLang="ko-KR"/>
          </a:p>
          <a:p>
            <a:r>
              <a:rPr lang="en-US" altLang="ko-KR"/>
              <a:t># Classes</a:t>
            </a:r>
          </a:p>
          <a:p>
            <a:r>
              <a:rPr lang="en-US" altLang="ko-KR" err="1"/>
              <a:t>nc</a:t>
            </a:r>
            <a:r>
              <a:rPr lang="en-US" altLang="ko-KR"/>
              <a:t>: 8</a:t>
            </a:r>
          </a:p>
          <a:p>
            <a:r>
              <a:rPr lang="en-US" altLang="ko-KR"/>
              <a:t>names: ['10', '50', '100', '500', '1000', '5000', '10000', '50000']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58BE3C-9961-7CA3-EDF9-40829461B029}"/>
              </a:ext>
            </a:extLst>
          </p:cNvPr>
          <p:cNvSpPr/>
          <p:nvPr/>
        </p:nvSpPr>
        <p:spPr>
          <a:xfrm>
            <a:off x="436954" y="1620921"/>
            <a:ext cx="7378608" cy="12557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5209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en-US" altLang="ko-KR" sz="2000" b="1" err="1">
                <a:ea typeface="HY신명조"/>
              </a:rPr>
              <a:t>Money.yaml</a:t>
            </a: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marL="285750" lvl="8" indent="-285750">
              <a:lnSpc>
                <a:spcPct val="90000"/>
              </a:lnSpc>
              <a:buSzPts val="2167"/>
              <a:buChar char="•"/>
            </a:pPr>
            <a:endParaRPr lang="ko-KR" altLang="en-US" sz="1800">
              <a:ea typeface="HY신명조"/>
            </a:endParaRPr>
          </a:p>
          <a:p>
            <a:pPr lvl="1">
              <a:lnSpc>
                <a:spcPct val="90000"/>
              </a:lnSpc>
              <a:buSzPts val="2167"/>
            </a:pPr>
            <a:r>
              <a:rPr lang="ko-KR" altLang="en-US">
                <a:ea typeface="HY신명조"/>
              </a:rPr>
              <a:t>    </a:t>
            </a:r>
          </a:p>
          <a:p>
            <a:pPr marL="252095" lvl="5" indent="-252095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endParaRPr lang="en-US" altLang="ko-KR">
              <a:ea typeface="HY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1159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달력이(가) 표시된 사진&#10;&#10;자동 생성된 설명">
            <a:extLst>
              <a:ext uri="{FF2B5EF4-FFF2-40B4-BE49-F238E27FC236}">
                <a16:creationId xmlns:a16="http://schemas.microsoft.com/office/drawing/2014/main" id="{985A4155-A064-E65F-AF60-D1087D01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46" y="4982786"/>
            <a:ext cx="4027068" cy="1389318"/>
          </a:xfrm>
          <a:prstGeom prst="rect">
            <a:avLst/>
          </a:prstGeom>
        </p:spPr>
      </p:pic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4219279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latin typeface="HY신명조"/>
                <a:ea typeface="HY신명조"/>
              </a:rPr>
              <a:t>Train Model - yolov5n</a:t>
            </a:r>
            <a:endParaRPr 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260" lvl="1" indent="-177165">
              <a:lnSpc>
                <a:spcPct val="100000"/>
              </a:lnSpc>
            </a:pPr>
            <a:r>
              <a:rPr lang="en-US" altLang="ko-KR" err="1">
                <a:latin typeface="HY신명조"/>
                <a:ea typeface="HY신명조"/>
              </a:rPr>
              <a:t>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926F1-148A-C11C-6E41-381F2780F2F7}"/>
              </a:ext>
            </a:extLst>
          </p:cNvPr>
          <p:cNvSpPr txBox="1"/>
          <p:nvPr/>
        </p:nvSpPr>
        <p:spPr>
          <a:xfrm>
            <a:off x="516303" y="4041746"/>
            <a:ext cx="606629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  <a:latin typeface="Courier New"/>
                <a:cs typeface="Courier New"/>
              </a:rPr>
              <a:t>!</a:t>
            </a:r>
            <a:r>
              <a:rPr lang="en-US" altLang="ko-KR" b="1">
                <a:latin typeface="Courier New"/>
                <a:cs typeface="Courier New"/>
              </a:rPr>
              <a:t>cd yolov5; python train.py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--data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'/content/Dataset/</a:t>
            </a:r>
            <a:r>
              <a:rPr lang="en-US" altLang="ko-KR" b="1" err="1">
                <a:solidFill>
                  <a:srgbClr val="A31515"/>
                </a:solidFill>
                <a:latin typeface="Courier New"/>
                <a:cs typeface="Courier New"/>
              </a:rPr>
              <a:t>money.yaml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</a:t>
            </a:r>
            <a:r>
              <a:rPr lang="en-US" altLang="ko-KR" b="1" err="1">
                <a:latin typeface="Courier New"/>
                <a:cs typeface="Courier New"/>
              </a:rPr>
              <a:t>cfg</a:t>
            </a:r>
            <a:r>
              <a:rPr lang="en-US" altLang="ko-KR" b="1">
                <a:latin typeface="Courier New"/>
                <a:cs typeface="Courier New"/>
              </a:rPr>
              <a:t>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'/content/yolov5/models/yolov5n.yaml'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--weights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'/content/yolov5/pretrained/yolov5n.pt'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--epochs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100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--patience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3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</a:t>
            </a:r>
            <a:r>
              <a:rPr lang="en-US" altLang="ko-KR" b="1" err="1">
                <a:latin typeface="Courier New"/>
                <a:cs typeface="Courier New"/>
              </a:rPr>
              <a:t>img</a:t>
            </a:r>
            <a:r>
              <a:rPr lang="en-US" altLang="ko-KR" b="1">
                <a:latin typeface="Courier New"/>
                <a:cs typeface="Courier New"/>
              </a:rPr>
              <a:t>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640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--project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'trained'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--name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</a:t>
            </a:r>
            <a:r>
              <a:rPr lang="en-US" altLang="ko-KR" b="1" err="1">
                <a:solidFill>
                  <a:srgbClr val="A31515"/>
                </a:solidFill>
                <a:latin typeface="Courier New"/>
                <a:cs typeface="Courier New"/>
              </a:rPr>
              <a:t>train_weight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--exist-ok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</a:t>
            </a:r>
            <a:r>
              <a:rPr lang="en-US" altLang="ko-KR" b="1">
                <a:solidFill>
                  <a:srgbClr val="008000"/>
                </a:solidFill>
                <a:latin typeface="Courier New"/>
                <a:cs typeface="Courier New"/>
              </a:rPr>
              <a:t># --device </a:t>
            </a:r>
            <a:r>
              <a:rPr lang="en-US" altLang="ko-KR" b="1" err="1">
                <a:solidFill>
                  <a:srgbClr val="008000"/>
                </a:solidFill>
                <a:latin typeface="Courier New"/>
                <a:cs typeface="Courier New"/>
              </a:rPr>
              <a:t>cpu</a:t>
            </a:r>
          </a:p>
          <a:p>
            <a:endParaRPr lang="en-US" altLang="ko-KR">
              <a:latin typeface="Courier New"/>
              <a:cs typeface="Courier New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8A8BC28-45B3-84BC-D75B-B785E1C72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95" y="1771521"/>
            <a:ext cx="5849536" cy="1335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EFAFF-93FD-09C5-3061-E00EFF13D1A4}"/>
              </a:ext>
            </a:extLst>
          </p:cNvPr>
          <p:cNvSpPr txBox="1"/>
          <p:nvPr/>
        </p:nvSpPr>
        <p:spPr>
          <a:xfrm>
            <a:off x="1483862" y="324530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공식 </a:t>
            </a:r>
            <a:r>
              <a:rPr lang="ko-KR" altLang="en-US" err="1"/>
              <a:t>docs</a:t>
            </a:r>
            <a:r>
              <a:rPr lang="ko-KR" altLang="en-US"/>
              <a:t> 참고하여 </a:t>
            </a:r>
            <a:r>
              <a:rPr lang="ko-KR" altLang="en-US" err="1"/>
              <a:t>train</a:t>
            </a:r>
            <a:r>
              <a:rPr lang="ko-KR" altLang="en-US"/>
              <a:t> 수행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E42EE8E-8873-96B6-272C-7EEFB0239477}"/>
              </a:ext>
            </a:extLst>
          </p:cNvPr>
          <p:cNvSpPr/>
          <p:nvPr/>
        </p:nvSpPr>
        <p:spPr>
          <a:xfrm>
            <a:off x="1062990" y="3066505"/>
            <a:ext cx="480059" cy="734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0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4219279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latin typeface="HY신명조"/>
                <a:ea typeface="HY신명조"/>
              </a:rPr>
              <a:t>Train Model</a:t>
            </a:r>
            <a:r>
              <a:rPr lang="en-US">
                <a:ea typeface="HY신명조"/>
              </a:rPr>
              <a:t> - yolov5s</a:t>
            </a:r>
            <a:endParaRPr lang="en-US" b="0">
              <a:ea typeface="HY신명조" panose="02030600000101010101" pitchFamily="18" charset="-127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260" lvl="1" indent="-177165">
              <a:lnSpc>
                <a:spcPct val="100000"/>
              </a:lnSpc>
            </a:pPr>
            <a:r>
              <a:rPr lang="en-US" altLang="ko-KR" err="1">
                <a:latin typeface="HY신명조"/>
                <a:ea typeface="HY신명조"/>
              </a:rPr>
              <a:t>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926F1-148A-C11C-6E41-381F2780F2F7}"/>
              </a:ext>
            </a:extLst>
          </p:cNvPr>
          <p:cNvSpPr txBox="1"/>
          <p:nvPr/>
        </p:nvSpPr>
        <p:spPr>
          <a:xfrm>
            <a:off x="839644" y="1856984"/>
            <a:ext cx="60858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b="1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en-US" altLang="ko-KR">
              <a:latin typeface="Courier New"/>
              <a:cs typeface="Courier New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C0C869-0B2B-2D9D-7119-C500BE5EC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96"/>
          <a:stretch/>
        </p:blipFill>
        <p:spPr>
          <a:xfrm>
            <a:off x="699330" y="1781474"/>
            <a:ext cx="5077478" cy="2017430"/>
          </a:xfrm>
          <a:prstGeom prst="rect">
            <a:avLst/>
          </a:prstGeom>
        </p:spPr>
      </p:pic>
      <p:pic>
        <p:nvPicPr>
          <p:cNvPr id="4" name="그림 4" descr="달력이(가) 표시된 사진&#10;&#10;자동 생성된 설명">
            <a:extLst>
              <a:ext uri="{FF2B5EF4-FFF2-40B4-BE49-F238E27FC236}">
                <a16:creationId xmlns:a16="http://schemas.microsoft.com/office/drawing/2014/main" id="{90E3D64E-4C7C-D8F8-9605-0E2815CD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656" y="2565696"/>
            <a:ext cx="5378044" cy="371947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FA4D453-3E50-D0AF-A425-CB6190F6C331}"/>
              </a:ext>
            </a:extLst>
          </p:cNvPr>
          <p:cNvSpPr/>
          <p:nvPr/>
        </p:nvSpPr>
        <p:spPr>
          <a:xfrm>
            <a:off x="2812286" y="4285151"/>
            <a:ext cx="807870" cy="535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0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4219279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latin typeface="HY신명조"/>
                <a:ea typeface="HY신명조"/>
              </a:rPr>
              <a:t>Train Model</a:t>
            </a:r>
            <a:r>
              <a:rPr lang="en-US">
                <a:ea typeface="HY신명조"/>
              </a:rPr>
              <a:t> - yolov5m</a:t>
            </a:r>
            <a:endParaRPr lang="en-US" b="0">
              <a:ea typeface="HY신명조" panose="02030600000101010101" pitchFamily="18" charset="-127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260" lvl="1" indent="-177165">
              <a:lnSpc>
                <a:spcPct val="100000"/>
              </a:lnSpc>
            </a:pPr>
            <a:r>
              <a:rPr lang="en-US" altLang="ko-KR" err="1">
                <a:latin typeface="HY신명조"/>
                <a:ea typeface="HY신명조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8983B-6CFE-D4EA-609B-950959C15295}"/>
              </a:ext>
            </a:extLst>
          </p:cNvPr>
          <p:cNvSpPr txBox="1"/>
          <p:nvPr/>
        </p:nvSpPr>
        <p:spPr>
          <a:xfrm>
            <a:off x="847611" y="1871312"/>
            <a:ext cx="678783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  <a:latin typeface="Courier New"/>
                <a:cs typeface="Courier New"/>
              </a:rPr>
              <a:t>!</a:t>
            </a:r>
            <a:r>
              <a:rPr lang="en-US" altLang="ko-KR" b="1">
                <a:latin typeface="Courier New"/>
                <a:cs typeface="Courier New"/>
              </a:rPr>
              <a:t>cd yolov5; python train.py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--data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'/content/drive/</a:t>
            </a:r>
            <a:r>
              <a:rPr lang="en-US" altLang="ko-KR" b="1" err="1">
                <a:solidFill>
                  <a:srgbClr val="A31515"/>
                </a:solidFill>
                <a:latin typeface="Courier New"/>
                <a:cs typeface="Courier New"/>
              </a:rPr>
              <a:t>MyDrive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/Dataset/</a:t>
            </a:r>
            <a:r>
              <a:rPr lang="en-US" altLang="ko-KR" b="1" err="1">
                <a:solidFill>
                  <a:srgbClr val="A31515"/>
                </a:solidFill>
                <a:latin typeface="Courier New"/>
                <a:cs typeface="Courier New"/>
              </a:rPr>
              <a:t>money.yaml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</a:t>
            </a:r>
            <a:r>
              <a:rPr lang="en-US" altLang="ko-KR" b="1" err="1">
                <a:latin typeface="Courier New"/>
                <a:cs typeface="Courier New"/>
              </a:rPr>
              <a:t>cfg</a:t>
            </a:r>
            <a:r>
              <a:rPr lang="en-US" altLang="ko-KR" b="1">
                <a:latin typeface="Courier New"/>
                <a:cs typeface="Courier New"/>
              </a:rPr>
              <a:t>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'/content/yolov5/models/yolov5m.yaml'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--weights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'/content/yolov5/pretrained/yolov5m.pt'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--epochs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100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--patience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5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</a:t>
            </a:r>
            <a:r>
              <a:rPr lang="en-US" altLang="ko-KR" b="1" err="1">
                <a:latin typeface="Courier New"/>
                <a:cs typeface="Courier New"/>
              </a:rPr>
              <a:t>img</a:t>
            </a:r>
            <a:r>
              <a:rPr lang="en-US" altLang="ko-KR" b="1">
                <a:latin typeface="Courier New"/>
                <a:cs typeface="Courier New"/>
              </a:rPr>
              <a:t> </a:t>
            </a:r>
            <a:r>
              <a:rPr lang="en-US" altLang="ko-KR" b="1">
                <a:solidFill>
                  <a:srgbClr val="098156"/>
                </a:solidFill>
                <a:latin typeface="Courier New"/>
                <a:cs typeface="Courier New"/>
              </a:rPr>
              <a:t>640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--project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'trained'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--name </a:t>
            </a:r>
            <a:r>
              <a:rPr lang="en-US" altLang="ko-KR" b="1">
                <a:solidFill>
                  <a:srgbClr val="A31515"/>
                </a:solidFill>
                <a:latin typeface="Courier New"/>
                <a:cs typeface="Courier New"/>
              </a:rPr>
              <a:t>'money'</a:t>
            </a:r>
            <a:r>
              <a:rPr lang="en-US" altLang="ko-KR" b="1">
                <a:latin typeface="Courier New"/>
                <a:cs typeface="Courier New"/>
              </a:rPr>
              <a:t> \</a:t>
            </a:r>
          </a:p>
          <a:p>
            <a:r>
              <a:rPr lang="en-US" altLang="ko-KR" b="1">
                <a:latin typeface="Courier New"/>
                <a:cs typeface="Courier New"/>
              </a:rPr>
              <a:t>    --exist-ok</a:t>
            </a:r>
          </a:p>
          <a:p>
            <a:endParaRPr lang="en-US" altLang="ko-KR">
              <a:latin typeface="Courier New"/>
              <a:cs typeface="Courier New"/>
            </a:endParaRPr>
          </a:p>
        </p:txBody>
      </p: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577EEBC-4B99-DB7D-8227-FF636905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49" y="4235374"/>
            <a:ext cx="4704175" cy="184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946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altLang="ko-KR">
                <a:latin typeface="HY신명조"/>
                <a:ea typeface="HY신명조"/>
              </a:rPr>
              <a:t>Model Validation</a:t>
            </a:r>
            <a:endParaRPr lang="en-US" altLang="ko-KR">
              <a:ea typeface="HY신명조" panose="02030600000101010101" pitchFamily="18" charset="-127"/>
            </a:endParaRPr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79C303ED-0801-32AA-496B-A8464FB7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069" b="1274"/>
          <a:stretch/>
        </p:blipFill>
        <p:spPr>
          <a:xfrm>
            <a:off x="482312" y="1649349"/>
            <a:ext cx="519535" cy="943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32135D-8DB3-0E36-3961-613021B8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91" y="1561777"/>
            <a:ext cx="6328572" cy="1733414"/>
          </a:xfrm>
          <a:prstGeom prst="rect">
            <a:avLst/>
          </a:prstGeom>
        </p:spPr>
      </p:pic>
      <p:pic>
        <p:nvPicPr>
          <p:cNvPr id="7" name="그림 7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B709C0AE-6FFD-F091-0692-E9551688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83" y="3553827"/>
            <a:ext cx="1755850" cy="2343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CE22C-3B4F-1AEE-C6DC-F025D2C83DE3}"/>
              </a:ext>
            </a:extLst>
          </p:cNvPr>
          <p:cNvSpPr txBox="1"/>
          <p:nvPr/>
        </p:nvSpPr>
        <p:spPr>
          <a:xfrm>
            <a:off x="5939647" y="3560496"/>
            <a:ext cx="383424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/>
              <a:t>Yolov5n 모델의 경우 제대로 탐지하지 못하는 경우가 많음</a:t>
            </a:r>
          </a:p>
          <a:p>
            <a:pPr marL="285750" indent="-285750">
              <a:buChar char="•"/>
            </a:pPr>
            <a:r>
              <a:rPr lang="ko-KR" altLang="en-US"/>
              <a:t>지폐를 잘 못 인식하는 경우가 있음</a:t>
            </a:r>
          </a:p>
          <a:p>
            <a:pPr marL="285750" lvl="1" indent="-285750">
              <a:buChar char="•"/>
            </a:pPr>
            <a:r>
              <a:rPr lang="ko-KR" altLang="en-US"/>
              <a:t>옆 사진에서는 </a:t>
            </a:r>
            <a:r>
              <a:rPr lang="ko-KR" altLang="en-US" err="1"/>
              <a:t>오천원을</a:t>
            </a:r>
            <a:r>
              <a:rPr lang="ko-KR" altLang="en-US"/>
              <a:t> 만원으로 인식</a:t>
            </a:r>
          </a:p>
        </p:txBody>
      </p:sp>
      <p:pic>
        <p:nvPicPr>
          <p:cNvPr id="9" name="그림 9" descr="달력이(가) 표시된 사진&#10;&#10;자동 생성된 설명">
            <a:extLst>
              <a:ext uri="{FF2B5EF4-FFF2-40B4-BE49-F238E27FC236}">
                <a16:creationId xmlns:a16="http://schemas.microsoft.com/office/drawing/2014/main" id="{64B51F06-9629-31F9-7FB7-393C33F13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075" y="3555826"/>
            <a:ext cx="2967105" cy="22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2" ma:contentTypeDescription="새 문서를 만듭니다." ma:contentTypeScope="" ma:versionID="ae588953561332fa52b805fd7a067813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2defeca00819384b699b04da4667d12f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18506-3A56-4031-B6AA-5897F7C50EEF}">
  <ds:schemaRefs>
    <ds:schemaRef ds:uri="1857a468-9f2d-455b-8425-136ceb0ac253"/>
    <ds:schemaRef ds:uri="9114dcef-bd0d-459c-b9d7-fc63398cdbe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9CF0739-A7A3-4355-8B84-98D6D8F99D85}">
  <ds:schemaRefs>
    <ds:schemaRef ds:uri="1857a468-9f2d-455b-8425-136ceb0ac253"/>
    <ds:schemaRef ds:uri="9114dcef-bd0d-459c-b9d7-fc63398cdb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EECE50-B11A-4BCA-BC0A-E0664799BA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A4 용지(210x297mm)</PresentationFormat>
  <Slides>15</Slides>
  <Notes>14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Data Preprocessing</vt:lpstr>
      <vt:lpstr>Data Preprocessing</vt:lpstr>
      <vt:lpstr>Data Preprocessing</vt:lpstr>
      <vt:lpstr>Data Preprocessing</vt:lpstr>
      <vt:lpstr>Train Model - yolov5n</vt:lpstr>
      <vt:lpstr>Train Model - yolov5s </vt:lpstr>
      <vt:lpstr>Train Model - yolov5m </vt:lpstr>
      <vt:lpstr>Model Validation</vt:lpstr>
      <vt:lpstr>Model Validation</vt:lpstr>
      <vt:lpstr>Model Validation</vt:lpstr>
      <vt:lpstr>Model Validation</vt:lpstr>
      <vt:lpstr>Model Validation</vt:lpstr>
      <vt:lpstr>Model Detection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7</cp:revision>
  <dcterms:modified xsi:type="dcterms:W3CDTF">2023-03-24T07:01:44Z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